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
  </p:notesMasterIdLst>
  <p:handoutMasterIdLst>
    <p:handoutMasterId r:id="rId4"/>
  </p:handoutMasterIdLst>
  <p:sldIdLst>
    <p:sldId id="258" r:id="rId2"/>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guide id="3" orient="horz" pos="3220" userDrawn="1">
          <p15:clr>
            <a:srgbClr val="A4A3A4"/>
          </p15:clr>
        </p15:guide>
        <p15:guide id="4" orient="horz" pos="330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5171C"/>
    <a:srgbClr val="CADAFE"/>
    <a:srgbClr val="00467A"/>
    <a:srgbClr val="6090FC"/>
    <a:srgbClr val="ACC5FE"/>
    <a:srgbClr val="83A9FD"/>
    <a:srgbClr val="C5CBFB"/>
    <a:srgbClr val="C4F7FC"/>
    <a:srgbClr val="0069B8"/>
    <a:srgbClr val="ABF3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76" autoAdjust="0"/>
    <p:restoredTop sz="93705" autoAdjust="0"/>
  </p:normalViewPr>
  <p:slideViewPr>
    <p:cSldViewPr snapToGrid="0">
      <p:cViewPr>
        <p:scale>
          <a:sx n="80" d="100"/>
          <a:sy n="80" d="100"/>
        </p:scale>
        <p:origin x="954" y="60"/>
      </p:cViewPr>
      <p:guideLst>
        <p:guide orient="horz" pos="3120"/>
        <p:guide pos="2160"/>
        <p:guide orient="horz" pos="3220"/>
        <p:guide orient="horz" pos="3301"/>
      </p:guideLst>
    </p:cSldViewPr>
  </p:slideViewPr>
  <p:notesTextViewPr>
    <p:cViewPr>
      <p:scale>
        <a:sx n="125" d="100"/>
        <a:sy n="125" d="100"/>
      </p:scale>
      <p:origin x="0" y="0"/>
    </p:cViewPr>
  </p:notesTextViewPr>
  <p:gridSpacing cx="72008" cy="72008"/>
</p:viewPr>
</file>

<file path=ppt/_rels/presentation.xml.rels>&#65279;<?xml version="1.0" encoding="utf-8" standalone="yes"?>
<Relationships xmlns="http://schemas.openxmlformats.org/package/2006/relationships"><Relationship Id="rId8" Type="http://schemas.openxmlformats.org/officeDocument/2006/relationships/tableStyles" Target="tableStyles.xml" /><Relationship Id="rId3" Type="http://schemas.openxmlformats.org/officeDocument/2006/relationships/notesMaster" Target="notesMasters/notesMaster1.xml" /><Relationship Id="rId7"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viewProps" Target="viewProps.xml" /><Relationship Id="rId5" Type="http://schemas.openxmlformats.org/officeDocument/2006/relationships/presProps" Target="presProps.xml" /><Relationship Id="rId4" Type="http://schemas.openxmlformats.org/officeDocument/2006/relationships/handoutMaster" Target="handoutMasters/handoutMaster1.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0017A89C-D16D-4E46-8A9A-E33D4A1931BF}" type="datetimeFigureOut">
              <a:rPr kumimoji="1" lang="ja-JP" altLang="en-US" smtClean="0"/>
              <a:t>2025/8/14</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A24A3927-3990-4457-BF6D-C98AB57C3A44}" type="slidenum">
              <a:rPr kumimoji="1" lang="ja-JP" altLang="en-US" smtClean="0"/>
              <a:t>‹#›</a:t>
            </a:fld>
            <a:endParaRPr kumimoji="1" lang="ja-JP" altLang="en-US"/>
          </a:p>
        </p:txBody>
      </p:sp>
    </p:spTree>
    <p:extLst>
      <p:ext uri="{BB962C8B-B14F-4D97-AF65-F5344CB8AC3E}">
        <p14:creationId xmlns:p14="http://schemas.microsoft.com/office/powerpoint/2010/main" val="315107959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18BD5839-DC39-4217-88DC-862AFDA4DEDA}" type="datetimeFigureOut">
              <a:rPr kumimoji="1" lang="ja-JP" altLang="en-US" smtClean="0"/>
              <a:t>2025/8/14</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56B197AF-21D0-4D36-99EC-4304046106E7}" type="slidenum">
              <a:rPr kumimoji="1" lang="ja-JP" altLang="en-US" smtClean="0"/>
              <a:t>‹#›</a:t>
            </a:fld>
            <a:endParaRPr kumimoji="1" lang="ja-JP" altLang="en-US"/>
          </a:p>
        </p:txBody>
      </p:sp>
    </p:spTree>
    <p:extLst>
      <p:ext uri="{BB962C8B-B14F-4D97-AF65-F5344CB8AC3E}">
        <p14:creationId xmlns:p14="http://schemas.microsoft.com/office/powerpoint/2010/main" val="408074697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1191"/>
            <a:ext cx="5143500" cy="3448756"/>
          </a:xfrm>
        </p:spPr>
        <p:txBody>
          <a:bodyPr anchor="b"/>
          <a:lstStyle>
            <a:lvl1pPr algn="ctr">
              <a:defRPr sz="3375"/>
            </a:lvl1pPr>
          </a:lstStyle>
          <a:p>
            <a:r>
              <a:rPr kumimoji="1" lang="ja-JP" altLang="en-US"/>
              <a:t>マスター タイトルの書式設定</a:t>
            </a:r>
          </a:p>
        </p:txBody>
      </p:sp>
      <p:sp>
        <p:nvSpPr>
          <p:cNvPr id="3" name="サブタイトル 2"/>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3561527-DDF2-488C-9217-C4AB69602E21}" type="datetimeFigureOut">
              <a:rPr kumimoji="1" lang="ja-JP" altLang="en-US" smtClean="0"/>
              <a:t>2025/8/14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7AB7D71-8C3D-4F56-907C-3096D0109B85}" type="slidenum">
              <a:rPr kumimoji="1" lang="ja-JP" altLang="en-US" smtClean="0"/>
              <a:t>‹#›</a:t>
            </a:fld>
            <a:endParaRPr kumimoji="1" lang="ja-JP" altLang="en-US"/>
          </a:p>
        </p:txBody>
      </p:sp>
    </p:spTree>
    <p:extLst>
      <p:ext uri="{BB962C8B-B14F-4D97-AF65-F5344CB8AC3E}">
        <p14:creationId xmlns:p14="http://schemas.microsoft.com/office/powerpoint/2010/main" val="707023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3561527-DDF2-488C-9217-C4AB69602E21}" type="datetimeFigureOut">
              <a:rPr kumimoji="1" lang="ja-JP" altLang="en-US" smtClean="0"/>
              <a:t>2025/8/14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7AB7D71-8C3D-4F56-907C-3096D0109B85}" type="slidenum">
              <a:rPr kumimoji="1" lang="ja-JP" altLang="en-US" smtClean="0"/>
              <a:t>‹#›</a:t>
            </a:fld>
            <a:endParaRPr kumimoji="1" lang="ja-JP" altLang="en-US"/>
          </a:p>
        </p:txBody>
      </p:sp>
    </p:spTree>
    <p:extLst>
      <p:ext uri="{BB962C8B-B14F-4D97-AF65-F5344CB8AC3E}">
        <p14:creationId xmlns:p14="http://schemas.microsoft.com/office/powerpoint/2010/main" val="3200543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7756" y="527403"/>
            <a:ext cx="1478756" cy="839487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71487" y="527403"/>
            <a:ext cx="4350544" cy="839487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3561527-DDF2-488C-9217-C4AB69602E21}" type="datetimeFigureOut">
              <a:rPr kumimoji="1" lang="ja-JP" altLang="en-US" smtClean="0"/>
              <a:t>2025/8/14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7AB7D71-8C3D-4F56-907C-3096D0109B85}" type="slidenum">
              <a:rPr kumimoji="1" lang="ja-JP" altLang="en-US" smtClean="0"/>
              <a:t>‹#›</a:t>
            </a:fld>
            <a:endParaRPr kumimoji="1" lang="ja-JP" altLang="en-US"/>
          </a:p>
        </p:txBody>
      </p:sp>
    </p:spTree>
    <p:extLst>
      <p:ext uri="{BB962C8B-B14F-4D97-AF65-F5344CB8AC3E}">
        <p14:creationId xmlns:p14="http://schemas.microsoft.com/office/powerpoint/2010/main" val="2242000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3561527-DDF2-488C-9217-C4AB69602E21}" type="datetimeFigureOut">
              <a:rPr kumimoji="1" lang="ja-JP" altLang="en-US" smtClean="0"/>
              <a:t>2025/8/14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7AB7D71-8C3D-4F56-907C-3096D0109B85}" type="slidenum">
              <a:rPr kumimoji="1" lang="ja-JP" altLang="en-US" smtClean="0"/>
              <a:t>‹#›</a:t>
            </a:fld>
            <a:endParaRPr kumimoji="1" lang="ja-JP" altLang="en-US"/>
          </a:p>
        </p:txBody>
      </p:sp>
    </p:spTree>
    <p:extLst>
      <p:ext uri="{BB962C8B-B14F-4D97-AF65-F5344CB8AC3E}">
        <p14:creationId xmlns:p14="http://schemas.microsoft.com/office/powerpoint/2010/main" val="204007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7916" y="2469622"/>
            <a:ext cx="5915025" cy="4120620"/>
          </a:xfrm>
        </p:spPr>
        <p:txBody>
          <a:bodyPr anchor="b"/>
          <a:lstStyle>
            <a:lvl1pPr>
              <a:defRPr sz="33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561527-DDF2-488C-9217-C4AB69602E21}" type="datetimeFigureOut">
              <a:rPr kumimoji="1" lang="ja-JP" altLang="en-US" smtClean="0"/>
              <a:t>2025/8/14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7AB7D71-8C3D-4F56-907C-3096D0109B85}" type="slidenum">
              <a:rPr kumimoji="1" lang="ja-JP" altLang="en-US" smtClean="0"/>
              <a:t>‹#›</a:t>
            </a:fld>
            <a:endParaRPr kumimoji="1" lang="ja-JP" altLang="en-US"/>
          </a:p>
        </p:txBody>
      </p:sp>
    </p:spTree>
    <p:extLst>
      <p:ext uri="{BB962C8B-B14F-4D97-AF65-F5344CB8AC3E}">
        <p14:creationId xmlns:p14="http://schemas.microsoft.com/office/powerpoint/2010/main" val="3708218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71488"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71863"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3561527-DDF2-488C-9217-C4AB69602E21}" type="datetimeFigureOut">
              <a:rPr kumimoji="1" lang="ja-JP" altLang="en-US" smtClean="0"/>
              <a:t>2025/8/14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7AB7D71-8C3D-4F56-907C-3096D0109B85}" type="slidenum">
              <a:rPr kumimoji="1" lang="ja-JP" altLang="en-US" smtClean="0"/>
              <a:t>‹#›</a:t>
            </a:fld>
            <a:endParaRPr kumimoji="1" lang="ja-JP" altLang="en-US"/>
          </a:p>
        </p:txBody>
      </p:sp>
    </p:spTree>
    <p:extLst>
      <p:ext uri="{BB962C8B-B14F-4D97-AF65-F5344CB8AC3E}">
        <p14:creationId xmlns:p14="http://schemas.microsoft.com/office/powerpoint/2010/main" val="1735742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527404"/>
            <a:ext cx="5915025" cy="1914702"/>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72381" y="3618442"/>
            <a:ext cx="2901255"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71863" y="3618442"/>
            <a:ext cx="2915543"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3561527-DDF2-488C-9217-C4AB69602E21}" type="datetimeFigureOut">
              <a:rPr kumimoji="1" lang="ja-JP" altLang="en-US" smtClean="0"/>
              <a:t>2025/8/14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7AB7D71-8C3D-4F56-907C-3096D0109B85}" type="slidenum">
              <a:rPr kumimoji="1" lang="ja-JP" altLang="en-US" smtClean="0"/>
              <a:t>‹#›</a:t>
            </a:fld>
            <a:endParaRPr kumimoji="1" lang="ja-JP" altLang="en-US"/>
          </a:p>
        </p:txBody>
      </p:sp>
    </p:spTree>
    <p:extLst>
      <p:ext uri="{BB962C8B-B14F-4D97-AF65-F5344CB8AC3E}">
        <p14:creationId xmlns:p14="http://schemas.microsoft.com/office/powerpoint/2010/main" val="298140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3561527-DDF2-488C-9217-C4AB69602E21}" type="datetimeFigureOut">
              <a:rPr kumimoji="1" lang="ja-JP" altLang="en-US" smtClean="0"/>
              <a:t>2025/8/14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7AB7D71-8C3D-4F56-907C-3096D0109B85}" type="slidenum">
              <a:rPr kumimoji="1" lang="ja-JP" altLang="en-US" smtClean="0"/>
              <a:t>‹#›</a:t>
            </a:fld>
            <a:endParaRPr kumimoji="1" lang="ja-JP" altLang="en-US"/>
          </a:p>
        </p:txBody>
      </p:sp>
    </p:spTree>
    <p:extLst>
      <p:ext uri="{BB962C8B-B14F-4D97-AF65-F5344CB8AC3E}">
        <p14:creationId xmlns:p14="http://schemas.microsoft.com/office/powerpoint/2010/main" val="3185602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3561527-DDF2-488C-9217-C4AB69602E21}" type="datetimeFigureOut">
              <a:rPr kumimoji="1" lang="ja-JP" altLang="en-US" smtClean="0"/>
              <a:t>2025/8/14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7AB7D71-8C3D-4F56-907C-3096D0109B85}" type="slidenum">
              <a:rPr kumimoji="1" lang="ja-JP" altLang="en-US" smtClean="0"/>
              <a:t>‹#›</a:t>
            </a:fld>
            <a:endParaRPr kumimoji="1" lang="ja-JP" altLang="en-US"/>
          </a:p>
        </p:txBody>
      </p:sp>
    </p:spTree>
    <p:extLst>
      <p:ext uri="{BB962C8B-B14F-4D97-AF65-F5344CB8AC3E}">
        <p14:creationId xmlns:p14="http://schemas.microsoft.com/office/powerpoint/2010/main" val="984561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コンテンツ プレースホルダー 2"/>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3561527-DDF2-488C-9217-C4AB69602E21}" type="datetimeFigureOut">
              <a:rPr kumimoji="1" lang="ja-JP" altLang="en-US" smtClean="0"/>
              <a:t>2025/8/14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7AB7D71-8C3D-4F56-907C-3096D0109B85}" type="slidenum">
              <a:rPr kumimoji="1" lang="ja-JP" altLang="en-US" smtClean="0"/>
              <a:t>‹#›</a:t>
            </a:fld>
            <a:endParaRPr kumimoji="1" lang="ja-JP" altLang="en-US"/>
          </a:p>
        </p:txBody>
      </p:sp>
    </p:spTree>
    <p:extLst>
      <p:ext uri="{BB962C8B-B14F-4D97-AF65-F5344CB8AC3E}">
        <p14:creationId xmlns:p14="http://schemas.microsoft.com/office/powerpoint/2010/main" val="1542299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図プレースホルダー 2"/>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3561527-DDF2-488C-9217-C4AB69602E21}" type="datetimeFigureOut">
              <a:rPr kumimoji="1" lang="ja-JP" altLang="en-US" smtClean="0"/>
              <a:t>2025/8/14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7AB7D71-8C3D-4F56-907C-3096D0109B85}" type="slidenum">
              <a:rPr kumimoji="1" lang="ja-JP" altLang="en-US" smtClean="0"/>
              <a:t>‹#›</a:t>
            </a:fld>
            <a:endParaRPr kumimoji="1" lang="ja-JP" altLang="en-US"/>
          </a:p>
        </p:txBody>
      </p:sp>
    </p:spTree>
    <p:extLst>
      <p:ext uri="{BB962C8B-B14F-4D97-AF65-F5344CB8AC3E}">
        <p14:creationId xmlns:p14="http://schemas.microsoft.com/office/powerpoint/2010/main" val="2245898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F3561527-DDF2-488C-9217-C4AB69602E21}" type="datetimeFigureOut">
              <a:rPr kumimoji="1" lang="ja-JP" altLang="en-US" smtClean="0"/>
              <a:t>2025/8/14</a:t>
            </a:fld>
            <a:endParaRPr kumimoji="1" lang="ja-JP" altLang="en-US"/>
          </a:p>
        </p:txBody>
      </p:sp>
      <p:sp>
        <p:nvSpPr>
          <p:cNvPr id="5" name="フッター プレースホルダー 4"/>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77AB7D71-8C3D-4F56-907C-3096D0109B85}" type="slidenum">
              <a:rPr kumimoji="1" lang="ja-JP" altLang="en-US" smtClean="0"/>
              <a:t>‹#›</a:t>
            </a:fld>
            <a:endParaRPr kumimoji="1" lang="ja-JP" altLang="en-US"/>
          </a:p>
        </p:txBody>
      </p:sp>
    </p:spTree>
    <p:extLst>
      <p:ext uri="{BB962C8B-B14F-4D97-AF65-F5344CB8AC3E}">
        <p14:creationId xmlns:p14="http://schemas.microsoft.com/office/powerpoint/2010/main" val="92987498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10" name="テキスト ボックス 9"/>
          <p:cNvSpPr txBox="1"/>
          <p:nvPr/>
        </p:nvSpPr>
        <p:spPr>
          <a:xfrm>
            <a:off x="165908" y="508559"/>
            <a:ext cx="1467017" cy="769441"/>
          </a:xfrm>
          <a:prstGeom prst="rect">
            <a:avLst/>
          </a:prstGeom>
          <a:noFill/>
        </p:spPr>
        <p:txBody>
          <a:bodyPr wrap="square" rtlCol="0">
            <a:spAutoFit/>
          </a:bodyPr>
          <a:lstStyle/>
          <a:p>
            <a:r>
              <a:rPr lang="ja-JP" altLang="en-US" sz="4400" b="1" spc="300" dirty="0">
                <a:ln w="9525">
                  <a:solidFill>
                    <a:schemeClr val="bg2">
                      <a:lumMod val="10000"/>
                    </a:schemeClr>
                  </a:solidFill>
                  <a:prstDash val="solid"/>
                </a:ln>
                <a:solidFill>
                  <a:schemeClr val="bg1"/>
                </a:solidFill>
                <a:effectLst>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cs typeface="メイリオ" panose="020B0604030504040204" pitchFamily="50" charset="-128"/>
              </a:rPr>
              <a:t>創業</a:t>
            </a:r>
            <a:endParaRPr kumimoji="1" lang="ja-JP" altLang="en-US" sz="4000" b="1" spc="300" dirty="0">
              <a:ln w="9525">
                <a:solidFill>
                  <a:schemeClr val="bg2">
                    <a:lumMod val="10000"/>
                  </a:schemeClr>
                </a:solidFill>
                <a:prstDash val="solid"/>
              </a:ln>
              <a:solidFill>
                <a:schemeClr val="bg1"/>
              </a:solidFill>
              <a:effectLst>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テキスト ボックス 8"/>
          <p:cNvSpPr txBox="1"/>
          <p:nvPr/>
        </p:nvSpPr>
        <p:spPr>
          <a:xfrm>
            <a:off x="168955" y="101869"/>
            <a:ext cx="1816099" cy="584775"/>
          </a:xfrm>
          <a:prstGeom prst="rect">
            <a:avLst/>
          </a:prstGeom>
          <a:noFill/>
        </p:spPr>
        <p:txBody>
          <a:bodyPr wrap="square" rtlCol="0">
            <a:spAutoFit/>
          </a:bodyPr>
          <a:lstStyle/>
          <a:p>
            <a:r>
              <a:rPr kumimoji="1" lang="ja-JP" altLang="en-US" sz="3200" b="1" dirty="0">
                <a:ln w="9525">
                  <a:solidFill>
                    <a:schemeClr val="bg2">
                      <a:lumMod val="10000"/>
                    </a:schemeClr>
                  </a:solidFill>
                  <a:prstDash val="solid"/>
                </a:ln>
                <a:solidFill>
                  <a:schemeClr val="bg1"/>
                </a:solidFill>
                <a:effectLst>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cs typeface="メイリオ" panose="020B0604030504040204" pitchFamily="50" charset="-128"/>
              </a:rPr>
              <a:t>たましん</a:t>
            </a:r>
          </a:p>
        </p:txBody>
      </p:sp>
      <p:pic>
        <p:nvPicPr>
          <p:cNvPr id="13" name="Picture 4" descr="b_4c"/>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763" t="19241" r="72416" b="5214"/>
          <a:stretch/>
        </p:blipFill>
        <p:spPr bwMode="auto">
          <a:xfrm>
            <a:off x="5245195" y="0"/>
            <a:ext cx="1612805" cy="63496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ボックス 15"/>
          <p:cNvSpPr txBox="1"/>
          <p:nvPr/>
        </p:nvSpPr>
        <p:spPr>
          <a:xfrm>
            <a:off x="1356804" y="592699"/>
            <a:ext cx="5409156" cy="646331"/>
          </a:xfrm>
          <a:prstGeom prst="rect">
            <a:avLst/>
          </a:prstGeom>
          <a:noFill/>
        </p:spPr>
        <p:txBody>
          <a:bodyPr wrap="square" rtlCol="0">
            <a:spAutoFit/>
          </a:bodyPr>
          <a:lstStyle/>
          <a:p>
            <a:r>
              <a:rPr kumimoji="1" lang="ja-JP" altLang="en-US" sz="3600" b="1" dirty="0">
                <a:ln w="9525">
                  <a:solidFill>
                    <a:schemeClr val="bg2">
                      <a:lumMod val="10000"/>
                    </a:schemeClr>
                  </a:solidFill>
                  <a:prstDash val="solid"/>
                </a:ln>
                <a:solidFill>
                  <a:schemeClr val="bg1"/>
                </a:solidFill>
                <a:effectLst>
                  <a:outerShdw blurRad="38100" dist="22860" dir="5400000" algn="tl" rotWithShape="0">
                    <a:srgbClr val="000000">
                      <a:alpha val="30000"/>
                    </a:srgbClr>
                  </a:outerShdw>
                </a:effectLst>
                <a:latin typeface="メイリオ" panose="020B0604030504040204" pitchFamily="50" charset="-128"/>
                <a:ea typeface="メイリオ" panose="020B0604030504040204" pitchFamily="50" charset="-128"/>
                <a:cs typeface="メイリオ" panose="020B0604030504040204" pitchFamily="50" charset="-128"/>
              </a:rPr>
              <a:t>ステップアップセミナー</a:t>
            </a:r>
          </a:p>
        </p:txBody>
      </p:sp>
      <p:sp>
        <p:nvSpPr>
          <p:cNvPr id="14" name="テキスト ボックス 13"/>
          <p:cNvSpPr txBox="1"/>
          <p:nvPr/>
        </p:nvSpPr>
        <p:spPr>
          <a:xfrm>
            <a:off x="887307" y="1537383"/>
            <a:ext cx="6047054" cy="707886"/>
          </a:xfrm>
          <a:prstGeom prst="rect">
            <a:avLst/>
          </a:prstGeom>
          <a:noFill/>
          <a:ln w="28575">
            <a:noFill/>
            <a:prstDash val="dash"/>
          </a:ln>
        </p:spPr>
        <p:txBody>
          <a:bodyPr wrap="square" rtlCol="0">
            <a:spAutoFit/>
          </a:bodyPr>
          <a:lstStyle/>
          <a:p>
            <a:r>
              <a:rPr lang="ja-JP" altLang="en-US" sz="1000" b="1" spc="300" dirty="0">
                <a:latin typeface="メイリオ" panose="020B0604030504040204" pitchFamily="50" charset="-128"/>
                <a:ea typeface="メイリオ" panose="020B0604030504040204" pitchFamily="50" charset="-128"/>
                <a:cs typeface="メイリオ" panose="020B0604030504040204" pitchFamily="50" charset="-128"/>
              </a:rPr>
              <a:t>事業アイデアを創業計画として見える化し、事業の成長・成功に向けた実現</a:t>
            </a:r>
            <a:endParaRPr lang="en-US" altLang="ja-JP" sz="1000" b="1" spc="3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00" b="1" spc="300" dirty="0">
                <a:latin typeface="メイリオ" panose="020B0604030504040204" pitchFamily="50" charset="-128"/>
                <a:ea typeface="メイリオ" panose="020B0604030504040204" pitchFamily="50" charset="-128"/>
                <a:cs typeface="メイリオ" panose="020B0604030504040204" pitchFamily="50" charset="-128"/>
              </a:rPr>
              <a:t>可能性の検証方法等をわかりやすく解説します。</a:t>
            </a:r>
            <a:endParaRPr lang="en-US" altLang="ja-JP" sz="1000" b="1" spc="3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00" b="1" spc="300" dirty="0">
                <a:latin typeface="メイリオ" panose="020B0604030504040204" pitchFamily="50" charset="-128"/>
                <a:ea typeface="メイリオ" panose="020B0604030504040204" pitchFamily="50" charset="-128"/>
                <a:cs typeface="メイリオ" panose="020B0604030504040204" pitchFamily="50" charset="-128"/>
              </a:rPr>
              <a:t>創業計画書を作成したい方、事業アイデアの実現可能性を検討したい方、</a:t>
            </a:r>
            <a:endParaRPr lang="en-US" altLang="ja-JP" sz="1000" b="1" spc="3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00" b="1" spc="300" dirty="0">
                <a:latin typeface="メイリオ" panose="020B0604030504040204" pitchFamily="50" charset="-128"/>
                <a:ea typeface="メイリオ" panose="020B0604030504040204" pitchFamily="50" charset="-128"/>
                <a:cs typeface="メイリオ" panose="020B0604030504040204" pitchFamily="50" charset="-128"/>
              </a:rPr>
              <a:t>創業期の資金調達等について知りたい方等に特におすすめのセミナーです。</a:t>
            </a:r>
          </a:p>
        </p:txBody>
      </p:sp>
      <p:sp>
        <p:nvSpPr>
          <p:cNvPr id="19" name="テキスト ボックス 18"/>
          <p:cNvSpPr txBox="1"/>
          <p:nvPr/>
        </p:nvSpPr>
        <p:spPr>
          <a:xfrm>
            <a:off x="1" y="1107023"/>
            <a:ext cx="6857999" cy="400110"/>
          </a:xfrm>
          <a:prstGeom prst="rect">
            <a:avLst/>
          </a:prstGeom>
          <a:noFill/>
        </p:spPr>
        <p:txBody>
          <a:bodyPr wrap="square" rtlCol="0">
            <a:spAutoFit/>
          </a:bodyPr>
          <a:lstStyle/>
          <a:p>
            <a:pPr algn="ctr"/>
            <a:r>
              <a:rPr lang="ja-JP" altLang="en-US" sz="2000" b="1" spc="300" dirty="0">
                <a:ln w="3175">
                  <a:solidFill>
                    <a:schemeClr val="tx1">
                      <a:lumMod val="95000"/>
                      <a:lumOff val="5000"/>
                    </a:schemeClr>
                  </a:solidFill>
                  <a:prstDash val="solid"/>
                </a:ln>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創業計画書の作成・創業期の資金調達のポイント</a:t>
            </a:r>
            <a:endParaRPr kumimoji="1" lang="ja-JP" altLang="en-US" sz="2000" b="1" spc="300" dirty="0">
              <a:ln w="3175">
                <a:solidFill>
                  <a:schemeClr val="tx1">
                    <a:lumMod val="95000"/>
                    <a:lumOff val="5000"/>
                  </a:schemeClr>
                </a:solidFill>
                <a:prstDash val="solid"/>
              </a:ln>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1" name="グループ化 20"/>
          <p:cNvGrpSpPr/>
          <p:nvPr/>
        </p:nvGrpSpPr>
        <p:grpSpPr>
          <a:xfrm>
            <a:off x="118120" y="1696042"/>
            <a:ext cx="788050" cy="393483"/>
            <a:chOff x="0" y="71304"/>
            <a:chExt cx="1040431" cy="416172"/>
          </a:xfrm>
          <a:solidFill>
            <a:srgbClr val="75171C"/>
          </a:solidFill>
        </p:grpSpPr>
        <p:sp>
          <p:nvSpPr>
            <p:cNvPr id="22" name="ホームベース 21"/>
            <p:cNvSpPr/>
            <p:nvPr/>
          </p:nvSpPr>
          <p:spPr>
            <a:xfrm>
              <a:off x="0" y="71304"/>
              <a:ext cx="1040431" cy="416172"/>
            </a:xfrm>
            <a:prstGeom prst="homePlate">
              <a:avLst/>
            </a:prstGeom>
            <a:gr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23" name="ホームベース 4"/>
            <p:cNvSpPr/>
            <p:nvPr/>
          </p:nvSpPr>
          <p:spPr>
            <a:xfrm>
              <a:off x="0" y="106453"/>
              <a:ext cx="834997" cy="34529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2014" tIns="56007" rIns="28004" bIns="56007" numCol="1" spcCol="1270" anchor="ctr" anchorCtr="0">
              <a:noAutofit/>
            </a:bodyPr>
            <a:lstStyle/>
            <a:p>
              <a:pPr lvl="0" algn="l" defTabSz="933450">
                <a:lnSpc>
                  <a:spcPct val="90000"/>
                </a:lnSpc>
                <a:spcBef>
                  <a:spcPct val="0"/>
                </a:spcBef>
                <a:spcAft>
                  <a:spcPct val="35000"/>
                </a:spcAft>
              </a:pPr>
              <a:r>
                <a:rPr kumimoji="1" lang="en-US" altLang="ja-JP" sz="1100" kern="1200" dirty="0">
                  <a:ln>
                    <a:solidFill>
                      <a:schemeClr val="bg1"/>
                    </a:solidFill>
                  </a:ln>
                  <a:latin typeface="メイリオ" panose="020B0604030504040204" pitchFamily="50" charset="-128"/>
                  <a:ea typeface="メイリオ" panose="020B0604030504040204" pitchFamily="50" charset="-128"/>
                  <a:cs typeface="メイリオ" panose="020B0604030504040204" pitchFamily="50" charset="-128"/>
                </a:rPr>
                <a:t>POINT</a:t>
              </a:r>
              <a:endParaRPr kumimoji="1" lang="ja-JP" altLang="en-US" sz="1100" kern="1200" dirty="0">
                <a:ln>
                  <a:solidFill>
                    <a:schemeClr val="bg1"/>
                  </a:solidFill>
                </a:ln>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24" name="角丸四角形 23"/>
          <p:cNvSpPr/>
          <p:nvPr/>
        </p:nvSpPr>
        <p:spPr>
          <a:xfrm>
            <a:off x="74806" y="2273044"/>
            <a:ext cx="3286852" cy="170967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128972" y="3605190"/>
            <a:ext cx="3140530" cy="246221"/>
          </a:xfrm>
          <a:prstGeom prst="rect">
            <a:avLst/>
          </a:prstGeom>
        </p:spPr>
        <p:txBody>
          <a:bodyPr wrap="square">
            <a:spAutoFit/>
          </a:bodyPr>
          <a:lstStyle/>
          <a:p>
            <a:pPr lvl="0" defTabSz="685800">
              <a:defRPr/>
            </a:pP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特定創業支援等事業「</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経営</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」に該当</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128973" y="3747071"/>
            <a:ext cx="3242150" cy="230832"/>
          </a:xfrm>
          <a:prstGeom prst="rect">
            <a:avLst/>
          </a:prstGeom>
        </p:spPr>
        <p:txBody>
          <a:bodyPr wrap="square">
            <a:spAutoFit/>
          </a:bodyPr>
          <a:lstStyle/>
          <a:p>
            <a:pPr lvl="0" defTabSz="685800">
              <a:defRPr/>
            </a:pPr>
            <a:r>
              <a:rPr lang="en-US" altLang="ja-JP" sz="9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上記日程は全て同じ内容です。希望日をご選択ください。</a:t>
            </a:r>
            <a:endParaRPr lang="en-US" altLang="ja-JP" sz="9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角丸四角形 27"/>
          <p:cNvSpPr/>
          <p:nvPr/>
        </p:nvSpPr>
        <p:spPr>
          <a:xfrm>
            <a:off x="74806" y="4305530"/>
            <a:ext cx="4474334" cy="1411279"/>
          </a:xfrm>
          <a:prstGeom prst="roundRect">
            <a:avLst>
              <a:gd name="adj" fmla="val 1107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2750772" y="4443271"/>
            <a:ext cx="2320125"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（開場･受付開始 </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18:15</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37" name="テキスト ボックス 36"/>
          <p:cNvSpPr txBox="1"/>
          <p:nvPr/>
        </p:nvSpPr>
        <p:spPr>
          <a:xfrm>
            <a:off x="274747" y="2344335"/>
            <a:ext cx="3039913" cy="584775"/>
          </a:xfrm>
          <a:prstGeom prst="rect">
            <a:avLst/>
          </a:prstGeom>
          <a:noFill/>
        </p:spPr>
        <p:txBody>
          <a:bodyPr wrap="square" rtlCol="0" anchor="ctr">
            <a:spAutoFit/>
          </a:bodyPr>
          <a:lstStyle/>
          <a:p>
            <a:r>
              <a:rPr lang="ja-JP" altLang="en-US" sz="1600" b="1" spc="300" dirty="0">
                <a:latin typeface="メイリオ" panose="020B0604030504040204" pitchFamily="50" charset="-128"/>
                <a:ea typeface="メイリオ" panose="020B0604030504040204" pitchFamily="50" charset="-128"/>
                <a:cs typeface="メイリオ" panose="020B0604030504040204" pitchFamily="50" charset="-128"/>
              </a:rPr>
              <a:t>アイデアを事業計画に</a:t>
            </a:r>
            <a:endParaRPr lang="en-US" altLang="ja-JP" sz="1600" b="1" spc="3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spc="300" dirty="0">
                <a:latin typeface="メイリオ" panose="020B0604030504040204" pitchFamily="50" charset="-128"/>
                <a:ea typeface="メイリオ" panose="020B0604030504040204" pitchFamily="50" charset="-128"/>
                <a:cs typeface="メイリオ" panose="020B0604030504040204" pitchFamily="50" charset="-128"/>
              </a:rPr>
              <a:t>　　　　　まとめる方法</a:t>
            </a:r>
            <a:endParaRPr kumimoji="1" lang="ja-JP" altLang="en-US" sz="1600" b="1" spc="3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0" name="正方形/長方形 39"/>
          <p:cNvSpPr/>
          <p:nvPr/>
        </p:nvSpPr>
        <p:spPr>
          <a:xfrm>
            <a:off x="62638" y="4035909"/>
            <a:ext cx="6709622" cy="230832"/>
          </a:xfrm>
          <a:prstGeom prst="rect">
            <a:avLst/>
          </a:prstGeom>
        </p:spPr>
        <p:txBody>
          <a:bodyPr wrap="square">
            <a:spAutoFit/>
          </a:bodyPr>
          <a:lstStyle/>
          <a:p>
            <a:pPr lvl="0" defTabSz="685800">
              <a:defRPr/>
            </a:pP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「アイデアを事業計画にまとめる方法」「お金に関する計画と資金調達」のどちらを先に受講いただいても問題ございません。</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3" name="テキスト ボックス 42"/>
          <p:cNvSpPr txBox="1"/>
          <p:nvPr/>
        </p:nvSpPr>
        <p:spPr>
          <a:xfrm>
            <a:off x="704851" y="9671303"/>
            <a:ext cx="5448299" cy="253916"/>
          </a:xfrm>
          <a:prstGeom prst="rect">
            <a:avLst/>
          </a:prstGeom>
          <a:noFill/>
        </p:spPr>
        <p:txBody>
          <a:bodyPr wrap="square" rtlCol="0">
            <a:spAutoFit/>
          </a:bodyPr>
          <a:lstStyle/>
          <a:p>
            <a:pPr algn="ct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主催</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多摩信用金庫　</a:t>
            </a:r>
          </a:p>
        </p:txBody>
      </p:sp>
      <p:sp>
        <p:nvSpPr>
          <p:cNvPr id="59" name="テキスト ボックス 58"/>
          <p:cNvSpPr txBox="1"/>
          <p:nvPr/>
        </p:nvSpPr>
        <p:spPr>
          <a:xfrm>
            <a:off x="1" y="8646086"/>
            <a:ext cx="6857999" cy="1061829"/>
          </a:xfrm>
          <a:prstGeom prst="rect">
            <a:avLst/>
          </a:prstGeom>
          <a:noFill/>
        </p:spPr>
        <p:txBody>
          <a:bodyPr wrap="square" rtlCol="0">
            <a:spAutoFit/>
          </a:bodyPr>
          <a:lstStyle/>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ご参加にあたって</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◆産業競争力強化法に基づく「特定創業支援等事業」に対応しています。</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　特定創業支援等事業とは、事業に必要な知識の習得を目的とする、創業予定の方、創業後</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年未満の方を対象とした創業支援事業です。</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「経営」「財務」「人材育成」「販路開拓」の４項目を</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ヶ月以上かけて継続的に受講後、該当する自治体の窓口に申請し、証明書の発行を受けると、</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株式会社設立時の登録免許税の減免等の優遇措置を利用できます。本セミナーは、国の認定を受けた下記自治体の特定創業支援等事業に対応しています。</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八王子市、立川市、武蔵野市、府中市、昭島市、調布市、小金井市、小平市、日野市、東村山市、国分寺市、国立市、福生市、狛江市、清瀬市、東久留米市、</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武蔵村山市、多摩市、羽村市、あきる野市、西東京市、日の出町、相模原市、所沢市（以上</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23</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市</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町）　</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※2025</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年５月現在</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◆本セミナーにて取得した個人情報は、当金庫において本セミナー及び事業支援・創業支援に対して使用し、それ以外の目的で使用することはありません。</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◆本セミナーへの反社会的勢力の参加はお断りいたします。　</a:t>
            </a:r>
          </a:p>
        </p:txBody>
      </p:sp>
      <p:sp>
        <p:nvSpPr>
          <p:cNvPr id="61" name="テキスト ボックス 60"/>
          <p:cNvSpPr txBox="1"/>
          <p:nvPr/>
        </p:nvSpPr>
        <p:spPr>
          <a:xfrm>
            <a:off x="475260" y="4368368"/>
            <a:ext cx="2638888" cy="461665"/>
          </a:xfrm>
          <a:prstGeom prst="rect">
            <a:avLst/>
          </a:prstGeom>
          <a:noFill/>
        </p:spPr>
        <p:txBody>
          <a:bodyPr wrap="square" rtlCol="0">
            <a:spAutoFit/>
          </a:bodyPr>
          <a:lstStyle/>
          <a:p>
            <a:pPr algn="ctr"/>
            <a:r>
              <a:rPr kumimoji="1"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18</a:t>
            </a:r>
            <a:r>
              <a:rPr kumimoji="1"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 20</a:t>
            </a:r>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00</a:t>
            </a:r>
            <a:endParaRPr kumimoji="1" lang="ja-JP" altLang="en-US" sz="2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4" name="テキスト ボックス 63"/>
          <p:cNvSpPr txBox="1"/>
          <p:nvPr/>
        </p:nvSpPr>
        <p:spPr>
          <a:xfrm>
            <a:off x="738425" y="5381587"/>
            <a:ext cx="4249855" cy="253916"/>
          </a:xfrm>
          <a:prstGeom prst="rect">
            <a:avLst/>
          </a:prstGeom>
          <a:noFill/>
        </p:spPr>
        <p:txBody>
          <a:bodyPr wrap="square" rtlCol="0">
            <a:spAutoFit/>
          </a:bodyPr>
          <a:lstStyle/>
          <a:p>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多摩信用金庫 価値創造事業部 法人支援グループ 創業支援担当</a:t>
            </a:r>
          </a:p>
        </p:txBody>
      </p:sp>
      <p:sp>
        <p:nvSpPr>
          <p:cNvPr id="68" name="テキスト ボックス 67"/>
          <p:cNvSpPr txBox="1"/>
          <p:nvPr/>
        </p:nvSpPr>
        <p:spPr>
          <a:xfrm>
            <a:off x="750569" y="4753552"/>
            <a:ext cx="3601820" cy="600164"/>
          </a:xfrm>
          <a:prstGeom prst="rect">
            <a:avLst/>
          </a:prstGeom>
          <a:noFill/>
        </p:spPr>
        <p:txBody>
          <a:bodyPr wrap="square" rtlCol="0">
            <a:spAutoFit/>
          </a:bodyPr>
          <a:lstStyle/>
          <a:p>
            <a:pPr>
              <a:lnSpc>
                <a:spcPct val="150000"/>
              </a:lnSpc>
            </a:pPr>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多摩地域及びその周辺で創業を検討している方</a:t>
            </a:r>
            <a:endPar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a:lnSpc>
                <a:spcPct val="1500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創業後間もない方　など</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2" name="グループ化 11"/>
          <p:cNvGrpSpPr/>
          <p:nvPr/>
        </p:nvGrpSpPr>
        <p:grpSpPr>
          <a:xfrm>
            <a:off x="-50824" y="5774313"/>
            <a:ext cx="4600457" cy="1303354"/>
            <a:chOff x="-20105" y="7897540"/>
            <a:chExt cx="3354914" cy="1303354"/>
          </a:xfrm>
        </p:grpSpPr>
        <p:sp>
          <p:nvSpPr>
            <p:cNvPr id="80" name="角丸四角形 79"/>
            <p:cNvSpPr/>
            <p:nvPr/>
          </p:nvSpPr>
          <p:spPr>
            <a:xfrm>
              <a:off x="78942" y="7897540"/>
              <a:ext cx="3255867" cy="1303354"/>
            </a:xfrm>
            <a:custGeom>
              <a:avLst/>
              <a:gdLst>
                <a:gd name="connsiteX0" fmla="*/ 0 w 4464146"/>
                <a:gd name="connsiteY0" fmla="*/ 269071 h 1303258"/>
                <a:gd name="connsiteX1" fmla="*/ 269071 w 4464146"/>
                <a:gd name="connsiteY1" fmla="*/ 0 h 1303258"/>
                <a:gd name="connsiteX2" fmla="*/ 4195075 w 4464146"/>
                <a:gd name="connsiteY2" fmla="*/ 0 h 1303258"/>
                <a:gd name="connsiteX3" fmla="*/ 4464146 w 4464146"/>
                <a:gd name="connsiteY3" fmla="*/ 269071 h 1303258"/>
                <a:gd name="connsiteX4" fmla="*/ 4464146 w 4464146"/>
                <a:gd name="connsiteY4" fmla="*/ 1034187 h 1303258"/>
                <a:gd name="connsiteX5" fmla="*/ 4195075 w 4464146"/>
                <a:gd name="connsiteY5" fmla="*/ 1303258 h 1303258"/>
                <a:gd name="connsiteX6" fmla="*/ 269071 w 4464146"/>
                <a:gd name="connsiteY6" fmla="*/ 1303258 h 1303258"/>
                <a:gd name="connsiteX7" fmla="*/ 0 w 4464146"/>
                <a:gd name="connsiteY7" fmla="*/ 1034187 h 1303258"/>
                <a:gd name="connsiteX8" fmla="*/ 0 w 4464146"/>
                <a:gd name="connsiteY8" fmla="*/ 269071 h 1303258"/>
                <a:gd name="connsiteX0" fmla="*/ 0 w 4464638"/>
                <a:gd name="connsiteY0" fmla="*/ 269161 h 1303348"/>
                <a:gd name="connsiteX1" fmla="*/ 269071 w 4464638"/>
                <a:gd name="connsiteY1" fmla="*/ 90 h 1303348"/>
                <a:gd name="connsiteX2" fmla="*/ 4195075 w 4464638"/>
                <a:gd name="connsiteY2" fmla="*/ 90 h 1303348"/>
                <a:gd name="connsiteX3" fmla="*/ 4464146 w 4464638"/>
                <a:gd name="connsiteY3" fmla="*/ 269161 h 1303348"/>
                <a:gd name="connsiteX4" fmla="*/ 4464146 w 4464638"/>
                <a:gd name="connsiteY4" fmla="*/ 1034277 h 1303348"/>
                <a:gd name="connsiteX5" fmla="*/ 4195075 w 4464638"/>
                <a:gd name="connsiteY5" fmla="*/ 1303348 h 1303348"/>
                <a:gd name="connsiteX6" fmla="*/ 269071 w 4464638"/>
                <a:gd name="connsiteY6" fmla="*/ 1303348 h 1303348"/>
                <a:gd name="connsiteX7" fmla="*/ 0 w 4464638"/>
                <a:gd name="connsiteY7" fmla="*/ 1034277 h 1303348"/>
                <a:gd name="connsiteX8" fmla="*/ 0 w 4464638"/>
                <a:gd name="connsiteY8" fmla="*/ 269161 h 1303348"/>
                <a:gd name="connsiteX0" fmla="*/ 0 w 4464638"/>
                <a:gd name="connsiteY0" fmla="*/ 269161 h 1303354"/>
                <a:gd name="connsiteX1" fmla="*/ 269071 w 4464638"/>
                <a:gd name="connsiteY1" fmla="*/ 90 h 1303354"/>
                <a:gd name="connsiteX2" fmla="*/ 4195075 w 4464638"/>
                <a:gd name="connsiteY2" fmla="*/ 90 h 1303354"/>
                <a:gd name="connsiteX3" fmla="*/ 4464146 w 4464638"/>
                <a:gd name="connsiteY3" fmla="*/ 269161 h 1303354"/>
                <a:gd name="connsiteX4" fmla="*/ 4464146 w 4464638"/>
                <a:gd name="connsiteY4" fmla="*/ 1158102 h 1303354"/>
                <a:gd name="connsiteX5" fmla="*/ 4195075 w 4464638"/>
                <a:gd name="connsiteY5" fmla="*/ 1303348 h 1303354"/>
                <a:gd name="connsiteX6" fmla="*/ 269071 w 4464638"/>
                <a:gd name="connsiteY6" fmla="*/ 1303348 h 1303354"/>
                <a:gd name="connsiteX7" fmla="*/ 0 w 4464638"/>
                <a:gd name="connsiteY7" fmla="*/ 1034277 h 1303354"/>
                <a:gd name="connsiteX8" fmla="*/ 0 w 4464638"/>
                <a:gd name="connsiteY8" fmla="*/ 269161 h 1303354"/>
                <a:gd name="connsiteX0" fmla="*/ 0 w 4464638"/>
                <a:gd name="connsiteY0" fmla="*/ 154861 h 1303354"/>
                <a:gd name="connsiteX1" fmla="*/ 269071 w 4464638"/>
                <a:gd name="connsiteY1" fmla="*/ 90 h 1303354"/>
                <a:gd name="connsiteX2" fmla="*/ 4195075 w 4464638"/>
                <a:gd name="connsiteY2" fmla="*/ 90 h 1303354"/>
                <a:gd name="connsiteX3" fmla="*/ 4464146 w 4464638"/>
                <a:gd name="connsiteY3" fmla="*/ 269161 h 1303354"/>
                <a:gd name="connsiteX4" fmla="*/ 4464146 w 4464638"/>
                <a:gd name="connsiteY4" fmla="*/ 1158102 h 1303354"/>
                <a:gd name="connsiteX5" fmla="*/ 4195075 w 4464638"/>
                <a:gd name="connsiteY5" fmla="*/ 1303348 h 1303354"/>
                <a:gd name="connsiteX6" fmla="*/ 269071 w 4464638"/>
                <a:gd name="connsiteY6" fmla="*/ 1303348 h 1303354"/>
                <a:gd name="connsiteX7" fmla="*/ 0 w 4464638"/>
                <a:gd name="connsiteY7" fmla="*/ 1034277 h 1303354"/>
                <a:gd name="connsiteX8" fmla="*/ 0 w 4464638"/>
                <a:gd name="connsiteY8" fmla="*/ 154861 h 1303354"/>
                <a:gd name="connsiteX0" fmla="*/ 0 w 4464638"/>
                <a:gd name="connsiteY0" fmla="*/ 154861 h 1303354"/>
                <a:gd name="connsiteX1" fmla="*/ 269071 w 4464638"/>
                <a:gd name="connsiteY1" fmla="*/ 90 h 1303354"/>
                <a:gd name="connsiteX2" fmla="*/ 4195075 w 4464638"/>
                <a:gd name="connsiteY2" fmla="*/ 90 h 1303354"/>
                <a:gd name="connsiteX3" fmla="*/ 4464146 w 4464638"/>
                <a:gd name="connsiteY3" fmla="*/ 269161 h 1303354"/>
                <a:gd name="connsiteX4" fmla="*/ 4464146 w 4464638"/>
                <a:gd name="connsiteY4" fmla="*/ 1158102 h 1303354"/>
                <a:gd name="connsiteX5" fmla="*/ 4195075 w 4464638"/>
                <a:gd name="connsiteY5" fmla="*/ 1303348 h 1303354"/>
                <a:gd name="connsiteX6" fmla="*/ 269071 w 4464638"/>
                <a:gd name="connsiteY6" fmla="*/ 1303348 h 1303354"/>
                <a:gd name="connsiteX7" fmla="*/ 0 w 4464638"/>
                <a:gd name="connsiteY7" fmla="*/ 1148577 h 1303354"/>
                <a:gd name="connsiteX8" fmla="*/ 0 w 4464638"/>
                <a:gd name="connsiteY8" fmla="*/ 154861 h 13033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64638" h="1303354">
                  <a:moveTo>
                    <a:pt x="0" y="154861"/>
                  </a:moveTo>
                  <a:cubicBezTo>
                    <a:pt x="0" y="6257"/>
                    <a:pt x="120467" y="90"/>
                    <a:pt x="269071" y="90"/>
                  </a:cubicBezTo>
                  <a:lnTo>
                    <a:pt x="4195075" y="90"/>
                  </a:lnTo>
                  <a:cubicBezTo>
                    <a:pt x="4343679" y="90"/>
                    <a:pt x="4473671" y="-12793"/>
                    <a:pt x="4464146" y="269161"/>
                  </a:cubicBezTo>
                  <a:lnTo>
                    <a:pt x="4464146" y="1158102"/>
                  </a:lnTo>
                  <a:cubicBezTo>
                    <a:pt x="4464146" y="1306706"/>
                    <a:pt x="4343679" y="1303348"/>
                    <a:pt x="4195075" y="1303348"/>
                  </a:cubicBezTo>
                  <a:lnTo>
                    <a:pt x="269071" y="1303348"/>
                  </a:lnTo>
                  <a:cubicBezTo>
                    <a:pt x="120467" y="1303348"/>
                    <a:pt x="0" y="1297181"/>
                    <a:pt x="0" y="1148577"/>
                  </a:cubicBezTo>
                  <a:lnTo>
                    <a:pt x="0" y="15486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テキスト ボックス 76"/>
            <p:cNvSpPr txBox="1"/>
            <p:nvPr/>
          </p:nvSpPr>
          <p:spPr>
            <a:xfrm>
              <a:off x="-20105" y="8017118"/>
              <a:ext cx="672596" cy="307777"/>
            </a:xfrm>
            <a:prstGeom prst="rect">
              <a:avLst/>
            </a:prstGeom>
            <a:noFill/>
            <a:ln>
              <a:noFill/>
            </a:ln>
          </p:spPr>
          <p:txBody>
            <a:bodyPr wrap="square" rtlCol="0" anchor="ctr">
              <a:spAutoFit/>
            </a:bodyPr>
            <a:lstStyle/>
            <a:p>
              <a:pPr algn="ctr"/>
              <a:r>
                <a:rPr lang="ja-JP" altLang="en-US" sz="1400" b="1" spc="300" dirty="0">
                  <a:ln w="0">
                    <a:solidFill>
                      <a:srgbClr val="CADAFE"/>
                    </a:solidFill>
                  </a:ln>
                  <a:solidFill>
                    <a:srgbClr val="00467A"/>
                  </a:solidFill>
                  <a:effectLst>
                    <a:outerShdw blurRad="38100" dist="19050" dir="2700000" algn="tl" rotWithShape="0">
                      <a:schemeClr val="dk1">
                        <a:alpha val="40000"/>
                      </a:schemeClr>
                    </a:outerShdw>
                  </a:effectLst>
                  <a:latin typeface="メイリオ" panose="020B0604030504040204" pitchFamily="50" charset="-128"/>
                  <a:ea typeface="メイリオ" panose="020B0604030504040204" pitchFamily="50" charset="-128"/>
                  <a:cs typeface="メイリオ" panose="020B0604030504040204" pitchFamily="50" charset="-128"/>
                </a:rPr>
                <a:t>会場</a:t>
              </a:r>
              <a:endParaRPr kumimoji="1" lang="ja-JP" altLang="en-US" sz="1400" b="1" spc="300" dirty="0">
                <a:ln w="0">
                  <a:solidFill>
                    <a:srgbClr val="CADAFE"/>
                  </a:solidFill>
                </a:ln>
                <a:solidFill>
                  <a:srgbClr val="00467A"/>
                </a:solidFill>
                <a:effectLst>
                  <a:outerShdw blurRad="38100" dist="19050" dir="2700000" algn="tl" rotWithShape="0">
                    <a:schemeClr val="dk1">
                      <a:alpha val="40000"/>
                    </a:scheme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9" name="テキスト ボックス 78"/>
            <p:cNvSpPr txBox="1"/>
            <p:nvPr/>
          </p:nvSpPr>
          <p:spPr>
            <a:xfrm>
              <a:off x="62638" y="8414005"/>
              <a:ext cx="3216826" cy="659402"/>
            </a:xfrm>
            <a:prstGeom prst="rect">
              <a:avLst/>
            </a:prstGeom>
            <a:noFill/>
          </p:spPr>
          <p:txBody>
            <a:bodyPr wrap="square" lIns="36000" tIns="36000" rIns="36000" bIns="36000" rtlCol="0">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・たましん地域</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未来共創センター</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me:rise</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立川</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（立川市曙町</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2-8-28</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b="1" u="sng"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500"/>
                </a:lnSpc>
              </a:pP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81" name="テキスト ボックス 80"/>
          <p:cNvSpPr txBox="1"/>
          <p:nvPr/>
        </p:nvSpPr>
        <p:spPr>
          <a:xfrm>
            <a:off x="1" y="4414740"/>
            <a:ext cx="735739" cy="307777"/>
          </a:xfrm>
          <a:prstGeom prst="rect">
            <a:avLst/>
          </a:prstGeom>
          <a:noFill/>
          <a:ln>
            <a:noFill/>
          </a:ln>
        </p:spPr>
        <p:txBody>
          <a:bodyPr wrap="square" rtlCol="0" anchor="ctr">
            <a:spAutoFit/>
          </a:bodyPr>
          <a:lstStyle/>
          <a:p>
            <a:pPr algn="ctr"/>
            <a:r>
              <a:rPr lang="ja-JP" altLang="en-US" sz="1400" b="1" spc="300" dirty="0">
                <a:ln w="0">
                  <a:solidFill>
                    <a:srgbClr val="CADAFE"/>
                  </a:solidFill>
                </a:ln>
                <a:solidFill>
                  <a:srgbClr val="00467A"/>
                </a:solidFill>
                <a:effectLst>
                  <a:outerShdw blurRad="38100" dist="19050" dir="2700000" algn="tl" rotWithShape="0">
                    <a:schemeClr val="dk1">
                      <a:alpha val="40000"/>
                    </a:schemeClr>
                  </a:outerShdw>
                </a:effectLst>
                <a:latin typeface="メイリオ" panose="020B0604030504040204" pitchFamily="50" charset="-128"/>
                <a:ea typeface="メイリオ" panose="020B0604030504040204" pitchFamily="50" charset="-128"/>
                <a:cs typeface="メイリオ" panose="020B0604030504040204" pitchFamily="50" charset="-128"/>
              </a:rPr>
              <a:t>時間</a:t>
            </a:r>
            <a:endParaRPr kumimoji="1" lang="ja-JP" altLang="en-US" sz="1400" b="1" spc="300" dirty="0">
              <a:ln w="0">
                <a:solidFill>
                  <a:srgbClr val="CADAFE"/>
                </a:solidFill>
              </a:ln>
              <a:solidFill>
                <a:srgbClr val="00467A"/>
              </a:solidFill>
              <a:effectLst>
                <a:outerShdw blurRad="38100" dist="19050" dir="2700000" algn="tl" rotWithShape="0">
                  <a:schemeClr val="dk1">
                    <a:alpha val="40000"/>
                  </a:scheme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2" name="テキスト ボックス 81"/>
          <p:cNvSpPr txBox="1"/>
          <p:nvPr/>
        </p:nvSpPr>
        <p:spPr>
          <a:xfrm>
            <a:off x="2661" y="4879932"/>
            <a:ext cx="735739" cy="307777"/>
          </a:xfrm>
          <a:prstGeom prst="rect">
            <a:avLst/>
          </a:prstGeom>
          <a:noFill/>
          <a:ln>
            <a:noFill/>
          </a:ln>
        </p:spPr>
        <p:txBody>
          <a:bodyPr wrap="square" rtlCol="0" anchor="ctr">
            <a:spAutoFit/>
          </a:bodyPr>
          <a:lstStyle/>
          <a:p>
            <a:pPr algn="ctr"/>
            <a:r>
              <a:rPr lang="ja-JP" altLang="en-US" sz="1400" b="1" spc="300" dirty="0">
                <a:ln w="0">
                  <a:solidFill>
                    <a:srgbClr val="CADAFE"/>
                  </a:solidFill>
                </a:ln>
                <a:solidFill>
                  <a:srgbClr val="00467A"/>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対象</a:t>
            </a:r>
            <a:endParaRPr kumimoji="1" lang="ja-JP" altLang="en-US" sz="1400" b="1" spc="300" dirty="0">
              <a:ln w="0">
                <a:solidFill>
                  <a:srgbClr val="CADAFE"/>
                </a:solidFill>
              </a:ln>
              <a:solidFill>
                <a:srgbClr val="00467A"/>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3" name="テキスト ボックス 82"/>
          <p:cNvSpPr txBox="1"/>
          <p:nvPr/>
        </p:nvSpPr>
        <p:spPr>
          <a:xfrm>
            <a:off x="1" y="5355071"/>
            <a:ext cx="735739" cy="307777"/>
          </a:xfrm>
          <a:prstGeom prst="rect">
            <a:avLst/>
          </a:prstGeom>
          <a:noFill/>
          <a:ln>
            <a:noFill/>
          </a:ln>
        </p:spPr>
        <p:txBody>
          <a:bodyPr wrap="square" rtlCol="0" anchor="ctr">
            <a:spAutoFit/>
          </a:bodyPr>
          <a:lstStyle/>
          <a:p>
            <a:pPr algn="ctr"/>
            <a:r>
              <a:rPr lang="ja-JP" altLang="en-US" sz="1400" b="1" spc="300" dirty="0">
                <a:ln w="0">
                  <a:solidFill>
                    <a:srgbClr val="CADAFE"/>
                  </a:solidFill>
                </a:ln>
                <a:solidFill>
                  <a:srgbClr val="00467A"/>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講師</a:t>
            </a:r>
            <a:endParaRPr kumimoji="1" lang="ja-JP" altLang="en-US" sz="1400" b="1" spc="300" dirty="0">
              <a:ln w="0">
                <a:solidFill>
                  <a:srgbClr val="CADAFE"/>
                </a:solidFill>
              </a:ln>
              <a:solidFill>
                <a:srgbClr val="00467A"/>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6" name="グループ化 25"/>
          <p:cNvGrpSpPr/>
          <p:nvPr/>
        </p:nvGrpSpPr>
        <p:grpSpPr>
          <a:xfrm>
            <a:off x="97081" y="8100430"/>
            <a:ext cx="6627671" cy="582595"/>
            <a:chOff x="42208" y="7013237"/>
            <a:chExt cx="6627671" cy="582595"/>
          </a:xfrm>
        </p:grpSpPr>
        <p:sp>
          <p:nvSpPr>
            <p:cNvPr id="52" name="角丸四角形 51"/>
            <p:cNvSpPr/>
            <p:nvPr/>
          </p:nvSpPr>
          <p:spPr>
            <a:xfrm>
              <a:off x="78653" y="7013237"/>
              <a:ext cx="6591226" cy="536215"/>
            </a:xfrm>
            <a:prstGeom prst="roundRect">
              <a:avLst>
                <a:gd name="adj" fmla="val 1459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8" name="テキスト ボックス 57"/>
            <p:cNvSpPr txBox="1"/>
            <p:nvPr/>
          </p:nvSpPr>
          <p:spPr>
            <a:xfrm>
              <a:off x="1093308" y="7257278"/>
              <a:ext cx="3400959" cy="338554"/>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042-526-7766</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（平日</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9:00</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17:00</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1" name="テキスト ボックス 70"/>
            <p:cNvSpPr txBox="1"/>
            <p:nvPr/>
          </p:nvSpPr>
          <p:spPr>
            <a:xfrm>
              <a:off x="1042299" y="7078420"/>
              <a:ext cx="4004647"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多摩信用金庫 価値創造事業部 法人支援グループ 創業支援担当</a:t>
              </a:r>
            </a:p>
          </p:txBody>
        </p:sp>
        <p:sp>
          <p:nvSpPr>
            <p:cNvPr id="76" name="テキスト ボックス 75"/>
            <p:cNvSpPr txBox="1"/>
            <p:nvPr/>
          </p:nvSpPr>
          <p:spPr>
            <a:xfrm>
              <a:off x="42208" y="7049239"/>
              <a:ext cx="1055697" cy="307777"/>
            </a:xfrm>
            <a:prstGeom prst="rect">
              <a:avLst/>
            </a:prstGeom>
            <a:noFill/>
            <a:ln>
              <a:noFill/>
            </a:ln>
          </p:spPr>
          <p:txBody>
            <a:bodyPr wrap="square" rtlCol="0" anchor="ctr">
              <a:spAutoFit/>
            </a:bodyPr>
            <a:lstStyle/>
            <a:p>
              <a:pPr algn="ctr"/>
              <a:r>
                <a:rPr kumimoji="1" lang="ja-JP" altLang="en-US" sz="1400" b="1" spc="300" dirty="0">
                  <a:ln w="0">
                    <a:solidFill>
                      <a:srgbClr val="CADAFE"/>
                    </a:solidFill>
                  </a:ln>
                  <a:solidFill>
                    <a:srgbClr val="00467A"/>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お問合せ</a:t>
              </a:r>
            </a:p>
          </p:txBody>
        </p:sp>
      </p:grpSp>
      <p:sp>
        <p:nvSpPr>
          <p:cNvPr id="54" name="角丸四角形 53"/>
          <p:cNvSpPr/>
          <p:nvPr/>
        </p:nvSpPr>
        <p:spPr>
          <a:xfrm>
            <a:off x="3433630" y="2254390"/>
            <a:ext cx="3291122" cy="1736715"/>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 name="正方形/長方形 24"/>
          <p:cNvSpPr/>
          <p:nvPr/>
        </p:nvSpPr>
        <p:spPr>
          <a:xfrm>
            <a:off x="3507713" y="3766288"/>
            <a:ext cx="3478005" cy="230832"/>
          </a:xfrm>
          <a:prstGeom prst="rect">
            <a:avLst/>
          </a:prstGeom>
        </p:spPr>
        <p:txBody>
          <a:bodyPr wrap="square">
            <a:spAutoFit/>
          </a:bodyPr>
          <a:lstStyle/>
          <a:p>
            <a:pPr lvl="0" defTabSz="685800">
              <a:defRPr/>
            </a:pPr>
            <a:r>
              <a:rPr lang="en-US" altLang="ja-JP" sz="9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上記日程は全て同じ内容です。希望日をご選択ください。</a:t>
            </a:r>
            <a:endParaRPr lang="en-US" altLang="ja-JP" sz="9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正方形/長方形 26"/>
          <p:cNvSpPr/>
          <p:nvPr/>
        </p:nvSpPr>
        <p:spPr>
          <a:xfrm>
            <a:off x="3507713" y="3620776"/>
            <a:ext cx="2728407" cy="246221"/>
          </a:xfrm>
          <a:prstGeom prst="rect">
            <a:avLst/>
          </a:prstGeom>
        </p:spPr>
        <p:txBody>
          <a:bodyPr wrap="square">
            <a:spAutoFit/>
          </a:bodyPr>
          <a:lstStyle/>
          <a:p>
            <a:pPr lvl="0" defTabSz="685800">
              <a:defRPr/>
            </a:pP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特定創業支援等事業「</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財務</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」に該当</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テキスト ボックス 37"/>
          <p:cNvSpPr txBox="1"/>
          <p:nvPr/>
        </p:nvSpPr>
        <p:spPr>
          <a:xfrm>
            <a:off x="3446870" y="2493993"/>
            <a:ext cx="3359587" cy="338554"/>
          </a:xfrm>
          <a:prstGeom prst="rect">
            <a:avLst/>
          </a:prstGeom>
          <a:noFill/>
        </p:spPr>
        <p:txBody>
          <a:bodyPr wrap="square" rtlCol="0">
            <a:spAutoFit/>
          </a:bodyPr>
          <a:lstStyle/>
          <a:p>
            <a:pPr algn="ctr"/>
            <a:r>
              <a:rPr kumimoji="1" lang="ja-JP" altLang="en-US" sz="1600" b="1" spc="300" dirty="0">
                <a:latin typeface="メイリオ" panose="020B0604030504040204" pitchFamily="50" charset="-128"/>
                <a:ea typeface="メイリオ" panose="020B0604030504040204" pitchFamily="50" charset="-128"/>
                <a:cs typeface="メイリオ" panose="020B0604030504040204" pitchFamily="50" charset="-128"/>
              </a:rPr>
              <a:t>お金に関する計画と資金調達</a:t>
            </a:r>
          </a:p>
        </p:txBody>
      </p:sp>
      <p:grpSp>
        <p:nvGrpSpPr>
          <p:cNvPr id="17" name="グループ化 16"/>
          <p:cNvGrpSpPr/>
          <p:nvPr/>
        </p:nvGrpSpPr>
        <p:grpSpPr>
          <a:xfrm>
            <a:off x="97082" y="7149861"/>
            <a:ext cx="4452058" cy="842938"/>
            <a:chOff x="77359" y="6085474"/>
            <a:chExt cx="4452058" cy="842938"/>
          </a:xfrm>
        </p:grpSpPr>
        <p:sp>
          <p:nvSpPr>
            <p:cNvPr id="72" name="角丸四角形 71"/>
            <p:cNvSpPr/>
            <p:nvPr/>
          </p:nvSpPr>
          <p:spPr>
            <a:xfrm>
              <a:off x="86262" y="6085474"/>
              <a:ext cx="4443155" cy="842938"/>
            </a:xfrm>
            <a:prstGeom prst="roundRect">
              <a:avLst>
                <a:gd name="adj" fmla="val 1459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1" name="テキスト ボックス 40"/>
            <p:cNvSpPr txBox="1"/>
            <p:nvPr/>
          </p:nvSpPr>
          <p:spPr>
            <a:xfrm>
              <a:off x="77359" y="6189080"/>
              <a:ext cx="1055697" cy="307777"/>
            </a:xfrm>
            <a:prstGeom prst="rect">
              <a:avLst/>
            </a:prstGeom>
            <a:noFill/>
            <a:ln>
              <a:noFill/>
            </a:ln>
          </p:spPr>
          <p:txBody>
            <a:bodyPr wrap="square" rtlCol="0" anchor="ctr">
              <a:spAutoFit/>
            </a:bodyPr>
            <a:lstStyle/>
            <a:p>
              <a:pPr algn="ctr"/>
              <a:r>
                <a:rPr lang="ja-JP" altLang="en-US" sz="1400" b="1" spc="300" dirty="0">
                  <a:ln w="0">
                    <a:solidFill>
                      <a:srgbClr val="CADAFE"/>
                    </a:solidFill>
                  </a:ln>
                  <a:solidFill>
                    <a:srgbClr val="00467A"/>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お申込み</a:t>
              </a:r>
              <a:endParaRPr kumimoji="1" lang="ja-JP" altLang="en-US" sz="1400" b="1" spc="300" dirty="0">
                <a:ln w="0">
                  <a:solidFill>
                    <a:srgbClr val="CADAFE"/>
                  </a:solidFill>
                </a:ln>
                <a:solidFill>
                  <a:srgbClr val="00467A"/>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テキスト ボックス 49"/>
            <p:cNvSpPr txBox="1"/>
            <p:nvPr/>
          </p:nvSpPr>
          <p:spPr>
            <a:xfrm>
              <a:off x="122409" y="6421781"/>
              <a:ext cx="2834383" cy="261610"/>
            </a:xfrm>
            <a:prstGeom prst="rect">
              <a:avLst/>
            </a:prstGeom>
            <a:noFill/>
          </p:spPr>
          <p:txBody>
            <a:bodyPr wrap="square" rtlCol="0">
              <a:spAutoFit/>
            </a:bodyPr>
            <a:lstStyle/>
            <a:p>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https://ask-tamashin.dga.jp/b/6771</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4" name="テキスト ボックス 83"/>
            <p:cNvSpPr txBox="1"/>
            <p:nvPr/>
          </p:nvSpPr>
          <p:spPr>
            <a:xfrm>
              <a:off x="118751" y="6665157"/>
              <a:ext cx="4089248" cy="253916"/>
            </a:xfrm>
            <a:prstGeom prst="rect">
              <a:avLst/>
            </a:prstGeom>
            <a:noFill/>
          </p:spPr>
          <p:txBody>
            <a:bodyPr wrap="square" rtlCol="0">
              <a:spAutoFit/>
            </a:bodyPr>
            <a:lstStyle/>
            <a:p>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ホームページ内の受付フォームよりお申込みください</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56" name="角丸四角形 55"/>
          <p:cNvSpPr/>
          <p:nvPr/>
        </p:nvSpPr>
        <p:spPr>
          <a:xfrm>
            <a:off x="4675418" y="4305491"/>
            <a:ext cx="2049334" cy="1411279"/>
          </a:xfrm>
          <a:prstGeom prst="roundRect">
            <a:avLst>
              <a:gd name="adj" fmla="val 1107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p:cNvSpPr txBox="1"/>
          <p:nvPr/>
        </p:nvSpPr>
        <p:spPr>
          <a:xfrm>
            <a:off x="4675418" y="4424255"/>
            <a:ext cx="629481" cy="307777"/>
          </a:xfrm>
          <a:prstGeom prst="rect">
            <a:avLst/>
          </a:prstGeom>
          <a:solidFill>
            <a:schemeClr val="bg1"/>
          </a:solidFill>
          <a:ln>
            <a:noFill/>
          </a:ln>
        </p:spPr>
        <p:txBody>
          <a:bodyPr wrap="square" rtlCol="0" anchor="ctr">
            <a:spAutoFit/>
          </a:bodyPr>
          <a:lstStyle/>
          <a:p>
            <a:pPr algn="ctr"/>
            <a:r>
              <a:rPr lang="ja-JP" altLang="en-US" sz="1400" b="1" spc="300" dirty="0">
                <a:ln w="0">
                  <a:solidFill>
                    <a:srgbClr val="CADAFE"/>
                  </a:solidFill>
                </a:ln>
                <a:solidFill>
                  <a:srgbClr val="00467A"/>
                </a:solidFill>
                <a:effectLst>
                  <a:outerShdw blurRad="38100" dist="19050" dir="2700000" algn="tl" rotWithShape="0">
                    <a:schemeClr val="dk1">
                      <a:alpha val="40000"/>
                    </a:schemeClr>
                  </a:outerShdw>
                </a:effectLst>
                <a:latin typeface="メイリオ" panose="020B0604030504040204" pitchFamily="50" charset="-128"/>
                <a:ea typeface="メイリオ" panose="020B0604030504040204" pitchFamily="50" charset="-128"/>
                <a:cs typeface="メイリオ" panose="020B0604030504040204" pitchFamily="50" charset="-128"/>
              </a:rPr>
              <a:t>定員</a:t>
            </a:r>
            <a:endParaRPr kumimoji="1" lang="ja-JP" altLang="en-US" sz="1400" b="1" spc="300" dirty="0">
              <a:ln w="0">
                <a:solidFill>
                  <a:srgbClr val="CADAFE"/>
                </a:solidFill>
              </a:ln>
              <a:solidFill>
                <a:srgbClr val="00467A"/>
              </a:solidFill>
              <a:effectLst>
                <a:outerShdw blurRad="38100" dist="19050" dir="2700000" algn="tl" rotWithShape="0">
                  <a:schemeClr val="dk1">
                    <a:alpha val="40000"/>
                  </a:scheme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0" name="テキスト ボックス 59"/>
          <p:cNvSpPr txBox="1"/>
          <p:nvPr/>
        </p:nvSpPr>
        <p:spPr>
          <a:xfrm>
            <a:off x="4621500" y="5304884"/>
            <a:ext cx="735739" cy="307777"/>
          </a:xfrm>
          <a:prstGeom prst="rect">
            <a:avLst/>
          </a:prstGeom>
          <a:noFill/>
          <a:ln>
            <a:noFill/>
          </a:ln>
        </p:spPr>
        <p:txBody>
          <a:bodyPr wrap="square" rtlCol="0" anchor="ctr">
            <a:spAutoFit/>
          </a:bodyPr>
          <a:lstStyle/>
          <a:p>
            <a:pPr algn="ctr"/>
            <a:r>
              <a:rPr lang="ja-JP" altLang="en-US" sz="1400" b="1" spc="300" dirty="0">
                <a:ln w="0">
                  <a:solidFill>
                    <a:srgbClr val="CADAFE"/>
                  </a:solidFill>
                </a:ln>
                <a:solidFill>
                  <a:srgbClr val="00467A"/>
                </a:solidFill>
                <a:effectLst>
                  <a:outerShdw blurRad="38100" dist="19050" dir="2700000" algn="tl" rotWithShape="0">
                    <a:schemeClr val="dk1">
                      <a:alpha val="40000"/>
                    </a:schemeClr>
                  </a:outerShdw>
                </a:effectLst>
                <a:latin typeface="メイリオ" panose="020B0604030504040204" pitchFamily="50" charset="-128"/>
                <a:ea typeface="メイリオ" panose="020B0604030504040204" pitchFamily="50" charset="-128"/>
                <a:cs typeface="メイリオ" panose="020B0604030504040204" pitchFamily="50" charset="-128"/>
              </a:rPr>
              <a:t>費用</a:t>
            </a:r>
            <a:endParaRPr kumimoji="1" lang="ja-JP" altLang="en-US" sz="1400" b="1" spc="300" dirty="0">
              <a:ln w="0">
                <a:solidFill>
                  <a:srgbClr val="CADAFE"/>
                </a:solidFill>
              </a:ln>
              <a:solidFill>
                <a:srgbClr val="00467A"/>
              </a:solidFill>
              <a:effectLst>
                <a:outerShdw blurRad="38100" dist="19050" dir="2700000" algn="tl" rotWithShape="0">
                  <a:schemeClr val="dk1">
                    <a:alpha val="40000"/>
                  </a:scheme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2" name="テキスト ボックス 61"/>
          <p:cNvSpPr txBox="1"/>
          <p:nvPr/>
        </p:nvSpPr>
        <p:spPr>
          <a:xfrm>
            <a:off x="5304899" y="5299629"/>
            <a:ext cx="710488" cy="369332"/>
          </a:xfrm>
          <a:prstGeom prst="rect">
            <a:avLst/>
          </a:prstGeom>
          <a:noFill/>
        </p:spPr>
        <p:txBody>
          <a:bodyPr wrap="square" rtlCol="0">
            <a:spAutoFit/>
          </a:bodyPr>
          <a:lstStyle/>
          <a:p>
            <a:r>
              <a:rPr lang="ja-JP" altLang="en-US" dirty="0">
                <a:latin typeface="メイリオ" panose="020B0604030504040204" pitchFamily="50" charset="-128"/>
                <a:ea typeface="メイリオ" panose="020B0604030504040204" pitchFamily="50" charset="-128"/>
                <a:cs typeface="メイリオ" panose="020B0604030504040204" pitchFamily="50" charset="-128"/>
              </a:rPr>
              <a:t>無料</a:t>
            </a: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3" name="テキスト ボックス 62"/>
          <p:cNvSpPr txBox="1"/>
          <p:nvPr/>
        </p:nvSpPr>
        <p:spPr>
          <a:xfrm>
            <a:off x="4685452" y="4625953"/>
            <a:ext cx="2039299" cy="523220"/>
          </a:xfrm>
          <a:prstGeom prst="rect">
            <a:avLst/>
          </a:prstGeom>
          <a:noFill/>
        </p:spPr>
        <p:txBody>
          <a:bodyPr wrap="square" rtlCol="0">
            <a:spAutoFit/>
          </a:bodyPr>
          <a:lstStyle/>
          <a:p>
            <a:pPr algn="ctr"/>
            <a:r>
              <a:rPr kumimoji="1" lang="en-US" altLang="ja-JP" sz="2800" b="1" dirty="0">
                <a:latin typeface="メイリオ" panose="020B0604030504040204" pitchFamily="50" charset="-128"/>
                <a:ea typeface="メイリオ" panose="020B0604030504040204" pitchFamily="50" charset="-128"/>
                <a:cs typeface="メイリオ" panose="020B0604030504040204" pitchFamily="50" charset="-128"/>
              </a:rPr>
              <a:t>16</a:t>
            </a:r>
            <a:r>
              <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名</a:t>
            </a:r>
            <a:endParaRPr kumimoji="1"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 name="図 5">
            <a:extLst>
              <a:ext uri="{FF2B5EF4-FFF2-40B4-BE49-F238E27FC236}">
                <a16:creationId xmlns:a16="http://schemas.microsoft.com/office/drawing/2014/main" id="{FE5E8CEB-5BBC-4308-AB7A-2895DBE9C66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3731206" y="7257695"/>
            <a:ext cx="657225" cy="657225"/>
          </a:xfrm>
          <a:prstGeom prst="rect">
            <a:avLst/>
          </a:prstGeom>
        </p:spPr>
      </p:pic>
      <p:sp>
        <p:nvSpPr>
          <p:cNvPr id="65" name="テキスト ボックス 64">
            <a:extLst>
              <a:ext uri="{FF2B5EF4-FFF2-40B4-BE49-F238E27FC236}">
                <a16:creationId xmlns:a16="http://schemas.microsoft.com/office/drawing/2014/main" id="{47C1AC91-B203-4C7E-B166-C78327538149}"/>
              </a:ext>
            </a:extLst>
          </p:cNvPr>
          <p:cNvSpPr txBox="1"/>
          <p:nvPr/>
        </p:nvSpPr>
        <p:spPr>
          <a:xfrm>
            <a:off x="43728" y="2902816"/>
            <a:ext cx="3305175" cy="830997"/>
          </a:xfrm>
          <a:prstGeom prst="rect">
            <a:avLst/>
          </a:prstGeom>
          <a:noFill/>
        </p:spPr>
        <p:txBody>
          <a:bodyPr wrap="square" rtlCol="0">
            <a:spAutoFit/>
          </a:bodyPr>
          <a:lstStyle/>
          <a:p>
            <a:pPr algn="ct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8</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日</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水</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日</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水</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日</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水</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6" name="テキスト ボックス 65">
            <a:extLst>
              <a:ext uri="{FF2B5EF4-FFF2-40B4-BE49-F238E27FC236}">
                <a16:creationId xmlns:a16="http://schemas.microsoft.com/office/drawing/2014/main" id="{C6BFE003-03FB-4FA4-A676-43D648D5E2E4}"/>
              </a:ext>
            </a:extLst>
          </p:cNvPr>
          <p:cNvSpPr txBox="1"/>
          <p:nvPr/>
        </p:nvSpPr>
        <p:spPr>
          <a:xfrm>
            <a:off x="3445031" y="2899194"/>
            <a:ext cx="3305175" cy="830997"/>
          </a:xfrm>
          <a:prstGeom prst="rect">
            <a:avLst/>
          </a:prstGeom>
          <a:noFill/>
        </p:spPr>
        <p:txBody>
          <a:bodyPr wrap="square" rtlCol="0">
            <a:spAutoFit/>
          </a:bodyPr>
          <a:lstStyle/>
          <a:p>
            <a:pPr algn="ct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23</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日</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木</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26</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日</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水</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17</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日</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水</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7" name="図 66">
            <a:extLst>
              <a:ext uri="{FF2B5EF4-FFF2-40B4-BE49-F238E27FC236}">
                <a16:creationId xmlns:a16="http://schemas.microsoft.com/office/drawing/2014/main" id="{DEE70CBC-87FE-4884-84DA-B8E0948C8B2C}"/>
              </a:ext>
            </a:extLst>
          </p:cNvPr>
          <p:cNvPicPr>
            <a:picLocks noChangeAspect="1"/>
          </p:cNvPicPr>
          <p:nvPr/>
        </p:nvPicPr>
        <p:blipFill rotWithShape="1">
          <a:blip r:embed="rId4"/>
          <a:srcRect r="1486"/>
          <a:stretch/>
        </p:blipFill>
        <p:spPr>
          <a:xfrm>
            <a:off x="4685452" y="5895451"/>
            <a:ext cx="2030415" cy="1966426"/>
          </a:xfrm>
          <a:prstGeom prst="rect">
            <a:avLst/>
          </a:prstGeom>
        </p:spPr>
      </p:pic>
    </p:spTree>
    <p:extLst>
      <p:ext uri="{BB962C8B-B14F-4D97-AF65-F5344CB8AC3E}">
        <p14:creationId xmlns:p14="http://schemas.microsoft.com/office/powerpoint/2010/main" val="370918709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3831</TotalTime>
  <Words>588</Words>
  <Application>Microsoft Office PowerPoint</Application>
  <PresentationFormat>A4 210 x 297 mm</PresentationFormat>
  <Paragraphs>52</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メイリオ</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小林千春</dc:creator>
  <cp:lastModifiedBy>石丸　篤</cp:lastModifiedBy>
  <cp:revision>352</cp:revision>
  <cp:lastPrinted>2023-03-02T01:33:20Z</cp:lastPrinted>
  <dcterms:created xsi:type="dcterms:W3CDTF">2018-04-11T06:40:00Z</dcterms:created>
  <dcterms:modified xsi:type="dcterms:W3CDTF">2025-08-14T08:31:01Z</dcterms:modified>
</cp:coreProperties>
</file>